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Poppins Bold Italics" charset="1" panose="00000800000000000000"/>
      <p:regular r:id="rId22"/>
    </p:embeddedFont>
    <p:embeddedFont>
      <p:font typeface="Canva Sans Bold" charset="1" panose="020B0803030501040103"/>
      <p:regular r:id="rId23"/>
    </p:embeddedFont>
    <p:embeddedFont>
      <p:font typeface="League Spartan" charset="1" panose="00000800000000000000"/>
      <p:regular r:id="rId24"/>
    </p:embeddedFont>
    <p:embeddedFont>
      <p:font typeface="Poppi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cc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https://www.zive.cz/clanky/pojdme-programovat-elektroniku-jak-vlastne-funguje-akcelerometr-a-gyroskop-nejen-ve-vasem-telefonu/sc-3-a-194858/default.aspx" TargetMode="External" Type="http://schemas.openxmlformats.org/officeDocument/2006/relationships/hyperlink"/><Relationship Id="rId4" Target="https://1t.cz/jak-funguje-krokomer-v-mobilu/" TargetMode="External" Type="http://schemas.openxmlformats.org/officeDocument/2006/relationships/hyperlink"/><Relationship Id="rId5" Target="https://www.cnews.cz/clanky/smartphony-jsou-prospikovane-spoustou-senzoru-jak-se-v-nich-vyznat/" TargetMode="External" Type="http://schemas.openxmlformats.org/officeDocument/2006/relationships/hyperlink"/><Relationship Id="rId6" Target="https://povedet-cz.eu/smieny/gyroskop-v-telefonu-co-to-je-a-princip-zaizeni-ve.html" TargetMode="External" Type="http://schemas.openxmlformats.org/officeDocument/2006/relationships/hyperlink"/><Relationship Id="rId7" Target="https://eri-internet.cz/uzitecne-odkazy/slovnik-pojmu/gyroskop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eri-internet.cz/uzitecne-odkazy/slovnik-pojmu/gyroskop" TargetMode="External" Type="http://schemas.openxmlformats.org/officeDocument/2006/relationships/hyperlink"/><Relationship Id="rId3" Target="https://eri-internet.cz/uzitecne-odkazy/slovnik-pojmu/gyroskop" TargetMode="External" Type="http://schemas.openxmlformats.org/officeDocument/2006/relationships/hyperlink"/><Relationship Id="rId4" Target="https://povedet-cz.eu/smieny/gyroskop-v-telefonu-co-to-je-a-princip-zaizeni-ve.html" TargetMode="External" Type="http://schemas.openxmlformats.org/officeDocument/2006/relationships/hyperlink"/><Relationship Id="rId5" Target="https://povedet-cz.eu/smieny/gyroskop-v-telefonu-co-to-je-a-princip-zaizeni-ve.html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77999">
            <a:off x="-892010" y="-5020865"/>
            <a:ext cx="20072021" cy="20328731"/>
          </a:xfrm>
          <a:custGeom>
            <a:avLst/>
            <a:gdLst/>
            <a:ahLst/>
            <a:cxnLst/>
            <a:rect r="r" b="b" t="t" l="l"/>
            <a:pathLst>
              <a:path h="20328731" w="20072021">
                <a:moveTo>
                  <a:pt x="0" y="13221623"/>
                </a:moveTo>
                <a:lnTo>
                  <a:pt x="12634857" y="0"/>
                </a:lnTo>
                <a:lnTo>
                  <a:pt x="20072020" y="7107107"/>
                </a:lnTo>
                <a:lnTo>
                  <a:pt x="7437163" y="20328730"/>
                </a:lnTo>
                <a:lnTo>
                  <a:pt x="0" y="13221623"/>
                </a:lnTo>
                <a:close/>
              </a:path>
            </a:pathLst>
          </a:custGeom>
          <a:blipFill>
            <a:blip r:embed="rId3"/>
            <a:stretch>
              <a:fillRect l="-2261" t="-1601" r="-2261" b="-16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72230" y="302492"/>
            <a:ext cx="9727888" cy="9332602"/>
            <a:chOff x="0" y="0"/>
            <a:chExt cx="862890" cy="827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2890" cy="827827"/>
            </a:xfrm>
            <a:custGeom>
              <a:avLst/>
              <a:gdLst/>
              <a:ahLst/>
              <a:cxnLst/>
              <a:rect r="r" b="b" t="t" l="l"/>
              <a:pathLst>
                <a:path h="827827" w="862890">
                  <a:moveTo>
                    <a:pt x="431445" y="0"/>
                  </a:moveTo>
                  <a:cubicBezTo>
                    <a:pt x="193165" y="0"/>
                    <a:pt x="0" y="185315"/>
                    <a:pt x="0" y="413913"/>
                  </a:cubicBezTo>
                  <a:cubicBezTo>
                    <a:pt x="0" y="642512"/>
                    <a:pt x="193165" y="827827"/>
                    <a:pt x="431445" y="827827"/>
                  </a:cubicBezTo>
                  <a:cubicBezTo>
                    <a:pt x="669725" y="827827"/>
                    <a:pt x="862890" y="642512"/>
                    <a:pt x="862890" y="413913"/>
                  </a:cubicBezTo>
                  <a:cubicBezTo>
                    <a:pt x="862890" y="185315"/>
                    <a:pt x="669725" y="0"/>
                    <a:pt x="43144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0896" y="20459"/>
              <a:ext cx="701098" cy="729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901014" y="486234"/>
            <a:ext cx="3968700" cy="7852755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6933" t="-1668" r="-4735" b="-469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9180" y="3051479"/>
            <a:ext cx="7921978" cy="18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b="true" sz="51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Jak funguje měření kroků a fyzické aktivity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9180" y="4712639"/>
            <a:ext cx="7921978" cy="224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  <a:spcBef>
                <a:spcPct val="0"/>
              </a:spcBef>
            </a:pPr>
            <a:r>
              <a:rPr lang="en-US" b="true" sz="62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pomocí mobilního telefonu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31158" y="8507744"/>
            <a:ext cx="9508413" cy="750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By: Viktor Kopecký, David Nevřela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78000">
            <a:off x="-892010" y="-5020865"/>
            <a:ext cx="20072021" cy="20328731"/>
          </a:xfrm>
          <a:custGeom>
            <a:avLst/>
            <a:gdLst/>
            <a:ahLst/>
            <a:cxnLst/>
            <a:rect r="r" b="b" t="t" l="l"/>
            <a:pathLst>
              <a:path h="20328731" w="20072021">
                <a:moveTo>
                  <a:pt x="0" y="13221623"/>
                </a:moveTo>
                <a:lnTo>
                  <a:pt x="12634857" y="0"/>
                </a:lnTo>
                <a:lnTo>
                  <a:pt x="20072020" y="7107107"/>
                </a:lnTo>
                <a:lnTo>
                  <a:pt x="7437163" y="20328730"/>
                </a:lnTo>
                <a:lnTo>
                  <a:pt x="0" y="13221623"/>
                </a:lnTo>
                <a:close/>
              </a:path>
            </a:pathLst>
          </a:custGeom>
          <a:blipFill>
            <a:blip r:embed="rId2"/>
            <a:stretch>
              <a:fillRect l="-2261" t="-1601" r="-2261" b="-16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585" y="2574881"/>
            <a:ext cx="7037311" cy="5137237"/>
          </a:xfrm>
          <a:custGeom>
            <a:avLst/>
            <a:gdLst/>
            <a:ahLst/>
            <a:cxnLst/>
            <a:rect r="r" b="b" t="t" l="l"/>
            <a:pathLst>
              <a:path h="5137237" w="7037311">
                <a:moveTo>
                  <a:pt x="0" y="0"/>
                </a:moveTo>
                <a:lnTo>
                  <a:pt x="7037311" y="0"/>
                </a:lnTo>
                <a:lnTo>
                  <a:pt x="7037311" y="5137238"/>
                </a:lnTo>
                <a:lnTo>
                  <a:pt x="0" y="5137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0453" y="6621228"/>
            <a:ext cx="9388847" cy="247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7"/>
              </a:lnSpc>
            </a:pPr>
            <a:r>
              <a:rPr lang="en-US" sz="5040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Kontinuální vylepšování</a:t>
            </a:r>
          </a:p>
          <a:p>
            <a:pPr algn="ctr">
              <a:lnSpc>
                <a:spcPts val="6306"/>
              </a:lnSpc>
            </a:pPr>
            <a:r>
              <a:rPr lang="en-US" sz="4504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Výrobci neustále zlepšují algoritmy a přesnost měření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34969" y="1373455"/>
            <a:ext cx="8924331" cy="485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4"/>
              </a:lnSpc>
            </a:pPr>
            <a:r>
              <a:rPr lang="en-US" sz="4974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Omezení</a:t>
            </a:r>
          </a:p>
          <a:p>
            <a:pPr algn="l">
              <a:lnSpc>
                <a:spcPts val="6314"/>
              </a:lnSpc>
            </a:pPr>
            <a:r>
              <a:rPr lang="en-US" sz="451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Přesnost může být ovlivněna umístěním telefonu (v kapse, v tašce)</a:t>
            </a:r>
          </a:p>
          <a:p>
            <a:pPr algn="l">
              <a:lnSpc>
                <a:spcPts val="6314"/>
              </a:lnSpc>
            </a:pPr>
            <a:r>
              <a:rPr lang="en-US" sz="451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Některé aktivity mohou být hůře detekovatelné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439212" y="2212079"/>
            <a:ext cx="1550247" cy="91995"/>
            <a:chOff x="0" y="0"/>
            <a:chExt cx="408296" cy="2422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8296" cy="24229"/>
            </a:xfrm>
            <a:custGeom>
              <a:avLst/>
              <a:gdLst/>
              <a:ahLst/>
              <a:cxnLst/>
              <a:rect r="r" b="b" t="t" l="l"/>
              <a:pathLst>
                <a:path h="24229" w="408296">
                  <a:moveTo>
                    <a:pt x="12115" y="0"/>
                  </a:moveTo>
                  <a:lnTo>
                    <a:pt x="396181" y="0"/>
                  </a:lnTo>
                  <a:cubicBezTo>
                    <a:pt x="402872" y="0"/>
                    <a:pt x="408296" y="5424"/>
                    <a:pt x="408296" y="12115"/>
                  </a:cubicBezTo>
                  <a:lnTo>
                    <a:pt x="408296" y="12115"/>
                  </a:lnTo>
                  <a:cubicBezTo>
                    <a:pt x="408296" y="18805"/>
                    <a:pt x="402872" y="24229"/>
                    <a:pt x="396181" y="24229"/>
                  </a:cubicBezTo>
                  <a:lnTo>
                    <a:pt x="12115" y="24229"/>
                  </a:lnTo>
                  <a:cubicBezTo>
                    <a:pt x="5424" y="24229"/>
                    <a:pt x="0" y="18805"/>
                    <a:pt x="0" y="12115"/>
                  </a:cubicBezTo>
                  <a:lnTo>
                    <a:pt x="0" y="12115"/>
                  </a:lnTo>
                  <a:cubicBezTo>
                    <a:pt x="0" y="5424"/>
                    <a:pt x="5424" y="0"/>
                    <a:pt x="1211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08296" cy="81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351136" y="7467098"/>
            <a:ext cx="3165450" cy="71213"/>
            <a:chOff x="0" y="0"/>
            <a:chExt cx="833699" cy="187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33699" cy="18756"/>
            </a:xfrm>
            <a:custGeom>
              <a:avLst/>
              <a:gdLst/>
              <a:ahLst/>
              <a:cxnLst/>
              <a:rect r="r" b="b" t="t" l="l"/>
              <a:pathLst>
                <a:path h="18756" w="833699">
                  <a:moveTo>
                    <a:pt x="9378" y="0"/>
                  </a:moveTo>
                  <a:lnTo>
                    <a:pt x="824321" y="0"/>
                  </a:lnTo>
                  <a:cubicBezTo>
                    <a:pt x="826808" y="0"/>
                    <a:pt x="829193" y="988"/>
                    <a:pt x="830952" y="2747"/>
                  </a:cubicBezTo>
                  <a:cubicBezTo>
                    <a:pt x="832711" y="4505"/>
                    <a:pt x="833699" y="6891"/>
                    <a:pt x="833699" y="9378"/>
                  </a:cubicBezTo>
                  <a:lnTo>
                    <a:pt x="833699" y="9378"/>
                  </a:lnTo>
                  <a:cubicBezTo>
                    <a:pt x="833699" y="11865"/>
                    <a:pt x="832711" y="14250"/>
                    <a:pt x="830952" y="16009"/>
                  </a:cubicBezTo>
                  <a:cubicBezTo>
                    <a:pt x="829193" y="17768"/>
                    <a:pt x="826808" y="18756"/>
                    <a:pt x="824321" y="18756"/>
                  </a:cubicBezTo>
                  <a:lnTo>
                    <a:pt x="9378" y="18756"/>
                  </a:lnTo>
                  <a:cubicBezTo>
                    <a:pt x="6891" y="18756"/>
                    <a:pt x="4505" y="17768"/>
                    <a:pt x="2747" y="16009"/>
                  </a:cubicBezTo>
                  <a:cubicBezTo>
                    <a:pt x="988" y="14250"/>
                    <a:pt x="0" y="11865"/>
                    <a:pt x="0" y="9378"/>
                  </a:cubicBezTo>
                  <a:lnTo>
                    <a:pt x="0" y="9378"/>
                  </a:lnTo>
                  <a:cubicBezTo>
                    <a:pt x="0" y="6891"/>
                    <a:pt x="988" y="4505"/>
                    <a:pt x="2747" y="2747"/>
                  </a:cubicBezTo>
                  <a:cubicBezTo>
                    <a:pt x="4505" y="988"/>
                    <a:pt x="6891" y="0"/>
                    <a:pt x="937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33699" cy="7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646" y="9049500"/>
            <a:ext cx="20585603" cy="5264356"/>
            <a:chOff x="0" y="0"/>
            <a:chExt cx="4274726" cy="1093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093176"/>
            </a:xfrm>
            <a:custGeom>
              <a:avLst/>
              <a:gdLst/>
              <a:ahLst/>
              <a:cxnLst/>
              <a:rect r="r" b="b" t="t" l="l"/>
              <a:pathLst>
                <a:path h="1093176" w="427472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400756" y="45335"/>
              <a:ext cx="3473215" cy="945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274496" y="6851791"/>
            <a:ext cx="3475318" cy="6876514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83985" y="7565539"/>
            <a:ext cx="2919979" cy="5777681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824550" y="7401208"/>
            <a:ext cx="2919979" cy="5777681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418180" y="8898575"/>
            <a:ext cx="2246277" cy="444464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2965458" y="8898575"/>
            <a:ext cx="2246277" cy="4444645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6860143" y="900072"/>
            <a:ext cx="4567714" cy="193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19"/>
              </a:lnSpc>
            </a:pPr>
            <a:r>
              <a:rPr lang="en-US" sz="11299">
                <a:solidFill>
                  <a:srgbClr val="1F20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Závěr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502293" y="3243478"/>
            <a:ext cx="9019725" cy="310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Celkově jde o komplexní systém, který kombinuje hardwarové senzory s pokročilými softwarovými algoritmy pro co nejpřesnější měření fyzické aktivity.</a:t>
            </a: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2926" y="5797632"/>
            <a:ext cx="8887018" cy="88870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427266">
            <a:off x="12094138" y="4528550"/>
            <a:ext cx="3556881" cy="7037901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713388" y="1860297"/>
            <a:ext cx="4627172" cy="915565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05352" y="1900352"/>
            <a:ext cx="1042538" cy="47625"/>
            <a:chOff x="0" y="0"/>
            <a:chExt cx="274578" cy="12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74578" cy="6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05352" y="990600"/>
            <a:ext cx="2419171" cy="89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56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Zdroje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7769" y="2365871"/>
            <a:ext cx="4234339" cy="633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Chat GPT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Wikipedia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Google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  <a:hlinkClick r:id="rId3" tooltip="https://www.zive.cz/clanky/pojdme-programovat-elektroniku-jak-vlastne-funguje-akcelerometr-a-gyroskop-nejen-ve-vasem-telefonu/sc-3-a-194858/default.aspx"/>
              </a:rPr>
              <a:t>Živě.cz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  <a:hlinkClick r:id="rId4" tooltip="https://1t.cz/jak-funguje-krokomer-v-mobilu/"/>
              </a:rPr>
              <a:t>1t.cz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  <a:hlinkClick r:id="rId5" tooltip="https://www.cnews.cz/clanky/smartphony-jsou-prospikovane-spoustou-senzoru-jak-se-v-nich-vyznat/"/>
              </a:rPr>
              <a:t>Cnews.cz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  <a:hlinkClick r:id="rId6" tooltip="https://povedet-cz.eu/smieny/gyroskop-v-telefonu-co-to-je-a-princip-zaizeni-ve.html"/>
              </a:rPr>
              <a:t>Povedet-cz.eu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  <a:hlinkClick r:id="rId7" tooltip="https://eri-internet.cz/uzitecne-odkazy/slovnik-pojmu/gyroskop"/>
              </a:rPr>
              <a:t>Eri-internet.cz</a:t>
            </a:r>
          </a:p>
        </p:txBody>
      </p: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27999">
            <a:off x="-1015814" y="-4897831"/>
            <a:ext cx="20319628" cy="20082662"/>
          </a:xfrm>
          <a:custGeom>
            <a:avLst/>
            <a:gdLst/>
            <a:ahLst/>
            <a:cxnLst/>
            <a:rect r="r" b="b" t="t" l="l"/>
            <a:pathLst>
              <a:path h="20082662" w="20319628">
                <a:moveTo>
                  <a:pt x="7120077" y="0"/>
                </a:moveTo>
                <a:lnTo>
                  <a:pt x="20319628" y="12657914"/>
                </a:lnTo>
                <a:lnTo>
                  <a:pt x="13199551" y="20082662"/>
                </a:lnTo>
                <a:lnTo>
                  <a:pt x="0" y="7424748"/>
                </a:lnTo>
                <a:lnTo>
                  <a:pt x="7120077" y="0"/>
                </a:lnTo>
                <a:close/>
              </a:path>
            </a:pathLst>
          </a:custGeom>
          <a:blipFill>
            <a:blip r:embed="rId2"/>
            <a:stretch>
              <a:fillRect l="-1630" t="-2239" r="-1630" b="-22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420731"/>
            <a:ext cx="9163193" cy="916319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681205" y="1484020"/>
            <a:ext cx="4180995" cy="8272818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47" t="0" r="-1094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49776" y="3987921"/>
            <a:ext cx="2915550" cy="576891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0250" t="-24754" r="-20358" b="-3414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717654" y="5227476"/>
            <a:ext cx="2289092" cy="4529361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3149" t="-10133" r="-315426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8699017" y="3110004"/>
            <a:ext cx="9237315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50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Měření kroků a fyzické aktivity pomocí mobilního telefonu je založeno na několika senzorech a technologiích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011043" y="7746305"/>
            <a:ext cx="5263896" cy="2010533"/>
            <a:chOff x="0" y="0"/>
            <a:chExt cx="1386376" cy="52952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21438"/>
              <a:ext cx="1359272" cy="486646"/>
            </a:xfrm>
            <a:custGeom>
              <a:avLst/>
              <a:gdLst/>
              <a:ahLst/>
              <a:cxnLst/>
              <a:rect r="r" b="b" t="t" l="l"/>
              <a:pathLst>
                <a:path h="486646" w="1359272">
                  <a:moveTo>
                    <a:pt x="1344477" y="216027"/>
                  </a:moveTo>
                  <a:lnTo>
                    <a:pt x="1021875" y="5858"/>
                  </a:lnTo>
                  <a:cubicBezTo>
                    <a:pt x="1013543" y="430"/>
                    <a:pt x="1002907" y="0"/>
                    <a:pt x="994164" y="4739"/>
                  </a:cubicBezTo>
                  <a:cubicBezTo>
                    <a:pt x="985422" y="9478"/>
                    <a:pt x="979976" y="18623"/>
                    <a:pt x="979976" y="28568"/>
                  </a:cubicBezTo>
                  <a:lnTo>
                    <a:pt x="979976" y="131756"/>
                  </a:lnTo>
                  <a:cubicBezTo>
                    <a:pt x="979976" y="145019"/>
                    <a:pt x="974708" y="157738"/>
                    <a:pt x="965330" y="167116"/>
                  </a:cubicBezTo>
                  <a:cubicBezTo>
                    <a:pt x="955952" y="176494"/>
                    <a:pt x="943233" y="181762"/>
                    <a:pt x="929970" y="181762"/>
                  </a:cubicBezTo>
                  <a:lnTo>
                    <a:pt x="50006" y="181762"/>
                  </a:lnTo>
                  <a:cubicBezTo>
                    <a:pt x="36743" y="181762"/>
                    <a:pt x="24024" y="187030"/>
                    <a:pt x="14646" y="196408"/>
                  </a:cubicBezTo>
                  <a:cubicBezTo>
                    <a:pt x="5268" y="205786"/>
                    <a:pt x="0" y="218505"/>
                    <a:pt x="0" y="231768"/>
                  </a:cubicBezTo>
                  <a:lnTo>
                    <a:pt x="0" y="254879"/>
                  </a:lnTo>
                  <a:cubicBezTo>
                    <a:pt x="0" y="268142"/>
                    <a:pt x="5268" y="280861"/>
                    <a:pt x="14646" y="290239"/>
                  </a:cubicBezTo>
                  <a:cubicBezTo>
                    <a:pt x="24024" y="299617"/>
                    <a:pt x="36743" y="304885"/>
                    <a:pt x="50006" y="304885"/>
                  </a:cubicBezTo>
                  <a:lnTo>
                    <a:pt x="929970" y="304885"/>
                  </a:lnTo>
                  <a:cubicBezTo>
                    <a:pt x="943233" y="304885"/>
                    <a:pt x="955952" y="310154"/>
                    <a:pt x="965330" y="319531"/>
                  </a:cubicBezTo>
                  <a:cubicBezTo>
                    <a:pt x="974708" y="328909"/>
                    <a:pt x="979976" y="341629"/>
                    <a:pt x="979976" y="354891"/>
                  </a:cubicBezTo>
                  <a:lnTo>
                    <a:pt x="979976" y="458079"/>
                  </a:lnTo>
                  <a:cubicBezTo>
                    <a:pt x="979976" y="468024"/>
                    <a:pt x="985422" y="477169"/>
                    <a:pt x="994164" y="481908"/>
                  </a:cubicBezTo>
                  <a:cubicBezTo>
                    <a:pt x="1002907" y="486647"/>
                    <a:pt x="1013543" y="486217"/>
                    <a:pt x="1021875" y="480789"/>
                  </a:cubicBezTo>
                  <a:lnTo>
                    <a:pt x="1344477" y="270620"/>
                  </a:lnTo>
                  <a:cubicBezTo>
                    <a:pt x="1353706" y="264607"/>
                    <a:pt x="1359272" y="254338"/>
                    <a:pt x="1359272" y="243324"/>
                  </a:cubicBezTo>
                  <a:cubicBezTo>
                    <a:pt x="1359272" y="232309"/>
                    <a:pt x="1353706" y="222040"/>
                    <a:pt x="1344477" y="216027"/>
                  </a:cubicBezTo>
                  <a:close/>
                </a:path>
              </a:pathLst>
            </a:custGeom>
            <a:solidFill>
              <a:srgbClr val="1F202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46050"/>
              <a:ext cx="1284776" cy="18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8000">
            <a:off x="-779200" y="-5105372"/>
            <a:ext cx="19846400" cy="20497744"/>
          </a:xfrm>
          <a:custGeom>
            <a:avLst/>
            <a:gdLst/>
            <a:ahLst/>
            <a:cxnLst/>
            <a:rect r="r" b="b" t="t" l="l"/>
            <a:pathLst>
              <a:path h="20497744" w="19846400">
                <a:moveTo>
                  <a:pt x="0" y="13654519"/>
                </a:moveTo>
                <a:lnTo>
                  <a:pt x="12165733" y="0"/>
                </a:lnTo>
                <a:lnTo>
                  <a:pt x="19846400" y="6843225"/>
                </a:lnTo>
                <a:lnTo>
                  <a:pt x="7680667" y="20497744"/>
                </a:lnTo>
                <a:lnTo>
                  <a:pt x="0" y="13654519"/>
                </a:lnTo>
                <a:close/>
              </a:path>
            </a:pathLst>
          </a:custGeom>
          <a:blipFill>
            <a:blip r:embed="rId2"/>
            <a:stretch>
              <a:fillRect l="-2862" t="-1182" r="-2862" b="-1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56520" y="1710724"/>
            <a:ext cx="6511834" cy="6511834"/>
          </a:xfrm>
          <a:custGeom>
            <a:avLst/>
            <a:gdLst/>
            <a:ahLst/>
            <a:cxnLst/>
            <a:rect r="r" b="b" t="t" l="l"/>
            <a:pathLst>
              <a:path h="6511834" w="6511834">
                <a:moveTo>
                  <a:pt x="0" y="0"/>
                </a:moveTo>
                <a:lnTo>
                  <a:pt x="6511835" y="0"/>
                </a:lnTo>
                <a:lnTo>
                  <a:pt x="6511835" y="6511834"/>
                </a:lnTo>
                <a:lnTo>
                  <a:pt x="0" y="6511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647459" y="494988"/>
            <a:ext cx="6993082" cy="1215736"/>
            <a:chOff x="0" y="0"/>
            <a:chExt cx="1841799" cy="3201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1799" cy="320194"/>
            </a:xfrm>
            <a:custGeom>
              <a:avLst/>
              <a:gdLst/>
              <a:ahLst/>
              <a:cxnLst/>
              <a:rect r="r" b="b" t="t" l="l"/>
              <a:pathLst>
                <a:path h="320194" w="1841799">
                  <a:moveTo>
                    <a:pt x="110708" y="0"/>
                  </a:moveTo>
                  <a:lnTo>
                    <a:pt x="1731091" y="0"/>
                  </a:lnTo>
                  <a:cubicBezTo>
                    <a:pt x="1792234" y="0"/>
                    <a:pt x="1841799" y="49566"/>
                    <a:pt x="1841799" y="110708"/>
                  </a:cubicBezTo>
                  <a:lnTo>
                    <a:pt x="1841799" y="209486"/>
                  </a:lnTo>
                  <a:cubicBezTo>
                    <a:pt x="1841799" y="270628"/>
                    <a:pt x="1792234" y="320194"/>
                    <a:pt x="1731091" y="320194"/>
                  </a:cubicBezTo>
                  <a:lnTo>
                    <a:pt x="110708" y="320194"/>
                  </a:lnTo>
                  <a:cubicBezTo>
                    <a:pt x="49566" y="320194"/>
                    <a:pt x="0" y="270628"/>
                    <a:pt x="0" y="209486"/>
                  </a:cubicBezTo>
                  <a:lnTo>
                    <a:pt x="0" y="110708"/>
                  </a:lnTo>
                  <a:cubicBezTo>
                    <a:pt x="0" y="49566"/>
                    <a:pt x="49566" y="0"/>
                    <a:pt x="11070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841799" cy="377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689645" y="534202"/>
            <a:ext cx="4908709" cy="984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3"/>
              </a:lnSpc>
              <a:spcBef>
                <a:spcPct val="0"/>
              </a:spcBef>
            </a:pPr>
            <a:r>
              <a:rPr lang="en-US" b="true" sz="54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Akcelerometr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4712" y="2466097"/>
            <a:ext cx="9102263" cy="5674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3"/>
              </a:lnSpc>
            </a:pPr>
            <a:r>
              <a:rPr lang="en-US" sz="4602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-Hlavní senzor používaný pro měření kroků</a:t>
            </a:r>
          </a:p>
          <a:p>
            <a:pPr algn="ctr">
              <a:lnSpc>
                <a:spcPts val="6443"/>
              </a:lnSpc>
            </a:pPr>
            <a:r>
              <a:rPr lang="en-US" sz="4602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Detekuje změny v pohybu a orientaci telefonu </a:t>
            </a:r>
          </a:p>
          <a:p>
            <a:pPr algn="ctr">
              <a:lnSpc>
                <a:spcPts val="6443"/>
              </a:lnSpc>
            </a:pPr>
            <a:r>
              <a:rPr lang="en-US" sz="4602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Analyzuje vzorce pohybu typické pro chůzi nebo běh</a:t>
            </a:r>
          </a:p>
          <a:p>
            <a:pPr algn="ctr">
              <a:lnSpc>
                <a:spcPts val="644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65957" y="8076650"/>
            <a:ext cx="6005638" cy="11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7"/>
              </a:lnSpc>
              <a:spcBef>
                <a:spcPct val="0"/>
              </a:spcBef>
            </a:pPr>
            <a:r>
              <a:rPr lang="en-US" b="true" sz="6512">
                <a:solidFill>
                  <a:srgbClr val="335ACF"/>
                </a:solidFill>
                <a:latin typeface="Poppins Bold"/>
                <a:ea typeface="Poppins Bold"/>
                <a:cs typeface="Poppins Bold"/>
                <a:sym typeface="Poppins Bold"/>
              </a:rPr>
              <a:t>A jak funguje?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824572" y="7757458"/>
            <a:ext cx="5263896" cy="2010533"/>
            <a:chOff x="0" y="0"/>
            <a:chExt cx="1386376" cy="52952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21438"/>
              <a:ext cx="1359272" cy="486646"/>
            </a:xfrm>
            <a:custGeom>
              <a:avLst/>
              <a:gdLst/>
              <a:ahLst/>
              <a:cxnLst/>
              <a:rect r="r" b="b" t="t" l="l"/>
              <a:pathLst>
                <a:path h="486646" w="1359272">
                  <a:moveTo>
                    <a:pt x="1344477" y="216027"/>
                  </a:moveTo>
                  <a:lnTo>
                    <a:pt x="1021875" y="5858"/>
                  </a:lnTo>
                  <a:cubicBezTo>
                    <a:pt x="1013543" y="430"/>
                    <a:pt x="1002907" y="0"/>
                    <a:pt x="994164" y="4739"/>
                  </a:cubicBezTo>
                  <a:cubicBezTo>
                    <a:pt x="985422" y="9478"/>
                    <a:pt x="979976" y="18623"/>
                    <a:pt x="979976" y="28568"/>
                  </a:cubicBezTo>
                  <a:lnTo>
                    <a:pt x="979976" y="131756"/>
                  </a:lnTo>
                  <a:cubicBezTo>
                    <a:pt x="979976" y="145019"/>
                    <a:pt x="974708" y="157738"/>
                    <a:pt x="965330" y="167116"/>
                  </a:cubicBezTo>
                  <a:cubicBezTo>
                    <a:pt x="955952" y="176494"/>
                    <a:pt x="943233" y="181762"/>
                    <a:pt x="929970" y="181762"/>
                  </a:cubicBezTo>
                  <a:lnTo>
                    <a:pt x="50006" y="181762"/>
                  </a:lnTo>
                  <a:cubicBezTo>
                    <a:pt x="36743" y="181762"/>
                    <a:pt x="24024" y="187030"/>
                    <a:pt x="14646" y="196408"/>
                  </a:cubicBezTo>
                  <a:cubicBezTo>
                    <a:pt x="5268" y="205786"/>
                    <a:pt x="0" y="218505"/>
                    <a:pt x="0" y="231768"/>
                  </a:cubicBezTo>
                  <a:lnTo>
                    <a:pt x="0" y="254879"/>
                  </a:lnTo>
                  <a:cubicBezTo>
                    <a:pt x="0" y="268142"/>
                    <a:pt x="5268" y="280861"/>
                    <a:pt x="14646" y="290239"/>
                  </a:cubicBezTo>
                  <a:cubicBezTo>
                    <a:pt x="24024" y="299617"/>
                    <a:pt x="36743" y="304885"/>
                    <a:pt x="50006" y="304885"/>
                  </a:cubicBezTo>
                  <a:lnTo>
                    <a:pt x="929970" y="304885"/>
                  </a:lnTo>
                  <a:cubicBezTo>
                    <a:pt x="943233" y="304885"/>
                    <a:pt x="955952" y="310154"/>
                    <a:pt x="965330" y="319531"/>
                  </a:cubicBezTo>
                  <a:cubicBezTo>
                    <a:pt x="974708" y="328909"/>
                    <a:pt x="979976" y="341629"/>
                    <a:pt x="979976" y="354891"/>
                  </a:cubicBezTo>
                  <a:lnTo>
                    <a:pt x="979976" y="458079"/>
                  </a:lnTo>
                  <a:cubicBezTo>
                    <a:pt x="979976" y="468024"/>
                    <a:pt x="985422" y="477169"/>
                    <a:pt x="994164" y="481908"/>
                  </a:cubicBezTo>
                  <a:cubicBezTo>
                    <a:pt x="1002907" y="486647"/>
                    <a:pt x="1013543" y="486217"/>
                    <a:pt x="1021875" y="480789"/>
                  </a:cubicBezTo>
                  <a:lnTo>
                    <a:pt x="1344477" y="270620"/>
                  </a:lnTo>
                  <a:cubicBezTo>
                    <a:pt x="1353706" y="264607"/>
                    <a:pt x="1359272" y="254338"/>
                    <a:pt x="1359272" y="243324"/>
                  </a:cubicBezTo>
                  <a:cubicBezTo>
                    <a:pt x="1359272" y="232309"/>
                    <a:pt x="1353706" y="222040"/>
                    <a:pt x="1344477" y="216027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46050"/>
              <a:ext cx="1284776" cy="18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85864" y="1665313"/>
            <a:ext cx="6365835" cy="7799585"/>
            <a:chOff x="0" y="0"/>
            <a:chExt cx="1676599" cy="2054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599" cy="2054212"/>
            </a:xfrm>
            <a:custGeom>
              <a:avLst/>
              <a:gdLst/>
              <a:ahLst/>
              <a:cxnLst/>
              <a:rect r="r" b="b" t="t" l="l"/>
              <a:pathLst>
                <a:path h="2054212" w="1676599">
                  <a:moveTo>
                    <a:pt x="62025" y="0"/>
                  </a:moveTo>
                  <a:lnTo>
                    <a:pt x="1614574" y="0"/>
                  </a:lnTo>
                  <a:cubicBezTo>
                    <a:pt x="1631024" y="0"/>
                    <a:pt x="1646800" y="6535"/>
                    <a:pt x="1658432" y="18167"/>
                  </a:cubicBezTo>
                  <a:cubicBezTo>
                    <a:pt x="1670064" y="29798"/>
                    <a:pt x="1676599" y="45575"/>
                    <a:pt x="1676599" y="62025"/>
                  </a:cubicBezTo>
                  <a:lnTo>
                    <a:pt x="1676599" y="1992187"/>
                  </a:lnTo>
                  <a:cubicBezTo>
                    <a:pt x="1676599" y="2026443"/>
                    <a:pt x="1648829" y="2054212"/>
                    <a:pt x="1614574" y="2054212"/>
                  </a:cubicBezTo>
                  <a:lnTo>
                    <a:pt x="62025" y="2054212"/>
                  </a:lnTo>
                  <a:cubicBezTo>
                    <a:pt x="45575" y="2054212"/>
                    <a:pt x="29798" y="2047677"/>
                    <a:pt x="18167" y="2036045"/>
                  </a:cubicBezTo>
                  <a:cubicBezTo>
                    <a:pt x="6535" y="2024413"/>
                    <a:pt x="0" y="2008637"/>
                    <a:pt x="0" y="1992187"/>
                  </a:cubicBezTo>
                  <a:lnTo>
                    <a:pt x="0" y="62025"/>
                  </a:lnTo>
                  <a:cubicBezTo>
                    <a:pt x="0" y="45575"/>
                    <a:pt x="6535" y="29798"/>
                    <a:pt x="18167" y="18167"/>
                  </a:cubicBezTo>
                  <a:cubicBezTo>
                    <a:pt x="29798" y="6535"/>
                    <a:pt x="45575" y="0"/>
                    <a:pt x="6202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76599" cy="211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56064" y="484582"/>
            <a:ext cx="8873836" cy="3890853"/>
            <a:chOff x="0" y="0"/>
            <a:chExt cx="2337142" cy="1024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7142" cy="1024751"/>
            </a:xfrm>
            <a:custGeom>
              <a:avLst/>
              <a:gdLst/>
              <a:ahLst/>
              <a:cxnLst/>
              <a:rect r="r" b="b" t="t" l="l"/>
              <a:pathLst>
                <a:path h="1024751" w="2337142">
                  <a:moveTo>
                    <a:pt x="44495" y="0"/>
                  </a:moveTo>
                  <a:lnTo>
                    <a:pt x="2292647" y="0"/>
                  </a:lnTo>
                  <a:cubicBezTo>
                    <a:pt x="2317221" y="0"/>
                    <a:pt x="2337142" y="19921"/>
                    <a:pt x="2337142" y="44495"/>
                  </a:cubicBezTo>
                  <a:lnTo>
                    <a:pt x="2337142" y="980257"/>
                  </a:lnTo>
                  <a:cubicBezTo>
                    <a:pt x="2337142" y="1004831"/>
                    <a:pt x="2317221" y="1024751"/>
                    <a:pt x="2292647" y="1024751"/>
                  </a:cubicBezTo>
                  <a:lnTo>
                    <a:pt x="44495" y="1024751"/>
                  </a:lnTo>
                  <a:cubicBezTo>
                    <a:pt x="32694" y="1024751"/>
                    <a:pt x="21377" y="1020064"/>
                    <a:pt x="13032" y="1011719"/>
                  </a:cubicBezTo>
                  <a:cubicBezTo>
                    <a:pt x="4688" y="1003375"/>
                    <a:pt x="0" y="992057"/>
                    <a:pt x="0" y="980257"/>
                  </a:cubicBezTo>
                  <a:lnTo>
                    <a:pt x="0" y="44495"/>
                  </a:lnTo>
                  <a:cubicBezTo>
                    <a:pt x="0" y="32694"/>
                    <a:pt x="4688" y="21377"/>
                    <a:pt x="13032" y="13032"/>
                  </a:cubicBezTo>
                  <a:cubicBezTo>
                    <a:pt x="21377" y="4688"/>
                    <a:pt x="32694" y="0"/>
                    <a:pt x="4449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37142" cy="1081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949004"/>
            <a:ext cx="8710022" cy="4723750"/>
            <a:chOff x="0" y="0"/>
            <a:chExt cx="2293997" cy="1244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3998" cy="1244115"/>
            </a:xfrm>
            <a:custGeom>
              <a:avLst/>
              <a:gdLst/>
              <a:ahLst/>
              <a:cxnLst/>
              <a:rect r="r" b="b" t="t" l="l"/>
              <a:pathLst>
                <a:path h="1244115" w="2293998">
                  <a:moveTo>
                    <a:pt x="45331" y="0"/>
                  </a:moveTo>
                  <a:lnTo>
                    <a:pt x="2248666" y="0"/>
                  </a:lnTo>
                  <a:cubicBezTo>
                    <a:pt x="2273702" y="0"/>
                    <a:pt x="2293998" y="20296"/>
                    <a:pt x="2293998" y="45331"/>
                  </a:cubicBezTo>
                  <a:lnTo>
                    <a:pt x="2293998" y="1198784"/>
                  </a:lnTo>
                  <a:cubicBezTo>
                    <a:pt x="2293998" y="1223820"/>
                    <a:pt x="2273702" y="1244115"/>
                    <a:pt x="2248666" y="1244115"/>
                  </a:cubicBezTo>
                  <a:lnTo>
                    <a:pt x="45331" y="1244115"/>
                  </a:lnTo>
                  <a:cubicBezTo>
                    <a:pt x="20296" y="1244115"/>
                    <a:pt x="0" y="1223820"/>
                    <a:pt x="0" y="1198784"/>
                  </a:cubicBezTo>
                  <a:lnTo>
                    <a:pt x="0" y="45331"/>
                  </a:lnTo>
                  <a:cubicBezTo>
                    <a:pt x="0" y="20296"/>
                    <a:pt x="20296" y="0"/>
                    <a:pt x="45331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93997" cy="130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756064" y="775516"/>
            <a:ext cx="8873836" cy="320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Akcelerometr v mobilu je malý senzor, který měří zrychlení zařízení ve třech osách: X (dopředu a dozadu), Y (doleva a doprava) a Z (nahoru a dolů)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5568" y="5061609"/>
            <a:ext cx="7976286" cy="4403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b="true" sz="31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Moderní akcelerometry jsou často založeny na technologii MEMS (Micro-Electro-Mechanical Systems), což jsou miniaturní mechanické součástky integrované do čipu. Když se telefon pohybuje, tyto součástky se pohybují a mění elektrické signály, které jsou pak interpretovány jako zrychlení.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9594" y="1804367"/>
            <a:ext cx="5798374" cy="7453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5"/>
              </a:lnSpc>
              <a:spcBef>
                <a:spcPct val="0"/>
              </a:spcBef>
            </a:pPr>
            <a:r>
              <a:rPr lang="en-US" b="true" sz="352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Například, když otočíte telefon na bok, akcelerometr detekuje změnu v gravitačním poli a informuje systém, aby otočil obrazovku. Podobně při chůzi akcelerometr zaznamenává otřesy a pohyby, které aplikace využívají k počítání kroků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17879" y="276404"/>
            <a:ext cx="476369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9971" y="4528784"/>
            <a:ext cx="617458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27490" y="1295731"/>
            <a:ext cx="642104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47459" y="494988"/>
            <a:ext cx="6993082" cy="1215736"/>
            <a:chOff x="0" y="0"/>
            <a:chExt cx="1841799" cy="3201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1799" cy="320194"/>
            </a:xfrm>
            <a:custGeom>
              <a:avLst/>
              <a:gdLst/>
              <a:ahLst/>
              <a:cxnLst/>
              <a:rect r="r" b="b" t="t" l="l"/>
              <a:pathLst>
                <a:path h="320194" w="1841799">
                  <a:moveTo>
                    <a:pt x="110708" y="0"/>
                  </a:moveTo>
                  <a:lnTo>
                    <a:pt x="1731091" y="0"/>
                  </a:lnTo>
                  <a:cubicBezTo>
                    <a:pt x="1792234" y="0"/>
                    <a:pt x="1841799" y="49566"/>
                    <a:pt x="1841799" y="110708"/>
                  </a:cubicBezTo>
                  <a:lnTo>
                    <a:pt x="1841799" y="209486"/>
                  </a:lnTo>
                  <a:cubicBezTo>
                    <a:pt x="1841799" y="270628"/>
                    <a:pt x="1792234" y="320194"/>
                    <a:pt x="1731091" y="320194"/>
                  </a:cubicBezTo>
                  <a:lnTo>
                    <a:pt x="110708" y="320194"/>
                  </a:lnTo>
                  <a:cubicBezTo>
                    <a:pt x="49566" y="320194"/>
                    <a:pt x="0" y="270628"/>
                    <a:pt x="0" y="209486"/>
                  </a:cubicBezTo>
                  <a:lnTo>
                    <a:pt x="0" y="110708"/>
                  </a:lnTo>
                  <a:cubicBezTo>
                    <a:pt x="0" y="49566"/>
                    <a:pt x="49566" y="0"/>
                    <a:pt x="11070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841799" cy="3773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395231" y="355270"/>
            <a:ext cx="9497539" cy="12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3"/>
              </a:lnSpc>
              <a:spcBef>
                <a:spcPct val="0"/>
              </a:spcBef>
            </a:pPr>
            <a:r>
              <a:rPr lang="en-US" b="true" sz="67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Gyroskop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90983" y="2104822"/>
            <a:ext cx="5298561" cy="5754113"/>
          </a:xfrm>
          <a:custGeom>
            <a:avLst/>
            <a:gdLst/>
            <a:ahLst/>
            <a:cxnLst/>
            <a:rect r="r" b="b" t="t" l="l"/>
            <a:pathLst>
              <a:path h="5754113" w="5298561">
                <a:moveTo>
                  <a:pt x="0" y="0"/>
                </a:moveTo>
                <a:lnTo>
                  <a:pt x="5298561" y="0"/>
                </a:lnTo>
                <a:lnTo>
                  <a:pt x="5298561" y="5754113"/>
                </a:lnTo>
                <a:lnTo>
                  <a:pt x="0" y="5754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38" t="-10672" r="-15212" b="-742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007434" y="2838753"/>
            <a:ext cx="9668379" cy="584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Měří rotaci a orientaci zařízení</a:t>
            </a:r>
            <a:r>
              <a:rPr lang="en-US" sz="5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Pomáhá rozlišit mezi různými typy pohybu (např. chůze vs. jízda na kole)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31070" y="8249460"/>
            <a:ext cx="6128322" cy="2010533"/>
            <a:chOff x="0" y="0"/>
            <a:chExt cx="1614044" cy="5295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18414"/>
              <a:ext cx="1590763" cy="492694"/>
            </a:xfrm>
            <a:custGeom>
              <a:avLst/>
              <a:gdLst/>
              <a:ahLst/>
              <a:cxnLst/>
              <a:rect r="r" b="b" t="t" l="l"/>
              <a:pathLst>
                <a:path h="492694" w="1590763">
                  <a:moveTo>
                    <a:pt x="1578055" y="222902"/>
                  </a:moveTo>
                  <a:lnTo>
                    <a:pt x="1243632" y="5032"/>
                  </a:lnTo>
                  <a:cubicBezTo>
                    <a:pt x="1236475" y="369"/>
                    <a:pt x="1227340" y="0"/>
                    <a:pt x="1219831" y="4071"/>
                  </a:cubicBezTo>
                  <a:cubicBezTo>
                    <a:pt x="1212321" y="8141"/>
                    <a:pt x="1207644" y="15997"/>
                    <a:pt x="1207644" y="24538"/>
                  </a:cubicBezTo>
                  <a:lnTo>
                    <a:pt x="1207644" y="141834"/>
                  </a:lnTo>
                  <a:cubicBezTo>
                    <a:pt x="1207644" y="165556"/>
                    <a:pt x="1188413" y="184786"/>
                    <a:pt x="1164691" y="184786"/>
                  </a:cubicBezTo>
                  <a:lnTo>
                    <a:pt x="42952" y="184786"/>
                  </a:lnTo>
                  <a:cubicBezTo>
                    <a:pt x="19230" y="184786"/>
                    <a:pt x="0" y="204016"/>
                    <a:pt x="0" y="227738"/>
                  </a:cubicBezTo>
                  <a:lnTo>
                    <a:pt x="0" y="264957"/>
                  </a:lnTo>
                  <a:cubicBezTo>
                    <a:pt x="0" y="288679"/>
                    <a:pt x="19230" y="307909"/>
                    <a:pt x="42952" y="307909"/>
                  </a:cubicBezTo>
                  <a:lnTo>
                    <a:pt x="1164691" y="307909"/>
                  </a:lnTo>
                  <a:cubicBezTo>
                    <a:pt x="1188413" y="307909"/>
                    <a:pt x="1207644" y="327139"/>
                    <a:pt x="1207644" y="350861"/>
                  </a:cubicBezTo>
                  <a:lnTo>
                    <a:pt x="1207644" y="468157"/>
                  </a:lnTo>
                  <a:cubicBezTo>
                    <a:pt x="1207644" y="476698"/>
                    <a:pt x="1212321" y="484554"/>
                    <a:pt x="1219831" y="488624"/>
                  </a:cubicBezTo>
                  <a:cubicBezTo>
                    <a:pt x="1227340" y="492695"/>
                    <a:pt x="1236475" y="492326"/>
                    <a:pt x="1243632" y="487663"/>
                  </a:cubicBezTo>
                  <a:lnTo>
                    <a:pt x="1578055" y="269793"/>
                  </a:lnTo>
                  <a:cubicBezTo>
                    <a:pt x="1585982" y="264629"/>
                    <a:pt x="1590763" y="255809"/>
                    <a:pt x="1590763" y="246348"/>
                  </a:cubicBezTo>
                  <a:cubicBezTo>
                    <a:pt x="1590763" y="236886"/>
                    <a:pt x="1585982" y="228066"/>
                    <a:pt x="1578055" y="222902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46050"/>
              <a:ext cx="1512444" cy="18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2232" y="1458715"/>
            <a:ext cx="6365835" cy="7799585"/>
            <a:chOff x="0" y="0"/>
            <a:chExt cx="1676599" cy="2054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6599" cy="2054212"/>
            </a:xfrm>
            <a:custGeom>
              <a:avLst/>
              <a:gdLst/>
              <a:ahLst/>
              <a:cxnLst/>
              <a:rect r="r" b="b" t="t" l="l"/>
              <a:pathLst>
                <a:path h="2054212" w="1676599">
                  <a:moveTo>
                    <a:pt x="62025" y="0"/>
                  </a:moveTo>
                  <a:lnTo>
                    <a:pt x="1614574" y="0"/>
                  </a:lnTo>
                  <a:cubicBezTo>
                    <a:pt x="1631024" y="0"/>
                    <a:pt x="1646800" y="6535"/>
                    <a:pt x="1658432" y="18167"/>
                  </a:cubicBezTo>
                  <a:cubicBezTo>
                    <a:pt x="1670064" y="29798"/>
                    <a:pt x="1676599" y="45575"/>
                    <a:pt x="1676599" y="62025"/>
                  </a:cubicBezTo>
                  <a:lnTo>
                    <a:pt x="1676599" y="1992187"/>
                  </a:lnTo>
                  <a:cubicBezTo>
                    <a:pt x="1676599" y="2026443"/>
                    <a:pt x="1648829" y="2054212"/>
                    <a:pt x="1614574" y="2054212"/>
                  </a:cubicBezTo>
                  <a:lnTo>
                    <a:pt x="62025" y="2054212"/>
                  </a:lnTo>
                  <a:cubicBezTo>
                    <a:pt x="45575" y="2054212"/>
                    <a:pt x="29798" y="2047677"/>
                    <a:pt x="18167" y="2036045"/>
                  </a:cubicBezTo>
                  <a:cubicBezTo>
                    <a:pt x="6535" y="2024413"/>
                    <a:pt x="0" y="2008637"/>
                    <a:pt x="0" y="1992187"/>
                  </a:cubicBezTo>
                  <a:lnTo>
                    <a:pt x="0" y="62025"/>
                  </a:lnTo>
                  <a:cubicBezTo>
                    <a:pt x="0" y="45575"/>
                    <a:pt x="6535" y="29798"/>
                    <a:pt x="18167" y="18167"/>
                  </a:cubicBezTo>
                  <a:cubicBezTo>
                    <a:pt x="29798" y="6535"/>
                    <a:pt x="45575" y="0"/>
                    <a:pt x="6202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76599" cy="21113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85464" y="461807"/>
            <a:ext cx="8873836" cy="3890853"/>
            <a:chOff x="0" y="0"/>
            <a:chExt cx="2337142" cy="10247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37142" cy="1024751"/>
            </a:xfrm>
            <a:custGeom>
              <a:avLst/>
              <a:gdLst/>
              <a:ahLst/>
              <a:cxnLst/>
              <a:rect r="r" b="b" t="t" l="l"/>
              <a:pathLst>
                <a:path h="1024751" w="2337142">
                  <a:moveTo>
                    <a:pt x="44495" y="0"/>
                  </a:moveTo>
                  <a:lnTo>
                    <a:pt x="2292647" y="0"/>
                  </a:lnTo>
                  <a:cubicBezTo>
                    <a:pt x="2317221" y="0"/>
                    <a:pt x="2337142" y="19921"/>
                    <a:pt x="2337142" y="44495"/>
                  </a:cubicBezTo>
                  <a:lnTo>
                    <a:pt x="2337142" y="980257"/>
                  </a:lnTo>
                  <a:cubicBezTo>
                    <a:pt x="2337142" y="1004831"/>
                    <a:pt x="2317221" y="1024751"/>
                    <a:pt x="2292647" y="1024751"/>
                  </a:cubicBezTo>
                  <a:lnTo>
                    <a:pt x="44495" y="1024751"/>
                  </a:lnTo>
                  <a:cubicBezTo>
                    <a:pt x="32694" y="1024751"/>
                    <a:pt x="21377" y="1020064"/>
                    <a:pt x="13032" y="1011719"/>
                  </a:cubicBezTo>
                  <a:cubicBezTo>
                    <a:pt x="4688" y="1003375"/>
                    <a:pt x="0" y="992057"/>
                    <a:pt x="0" y="980257"/>
                  </a:cubicBezTo>
                  <a:lnTo>
                    <a:pt x="0" y="44495"/>
                  </a:lnTo>
                  <a:cubicBezTo>
                    <a:pt x="0" y="32694"/>
                    <a:pt x="4688" y="21377"/>
                    <a:pt x="13032" y="13032"/>
                  </a:cubicBezTo>
                  <a:cubicBezTo>
                    <a:pt x="21377" y="4688"/>
                    <a:pt x="32694" y="0"/>
                    <a:pt x="4449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37142" cy="1081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73767" y="4905783"/>
            <a:ext cx="8710022" cy="4723750"/>
            <a:chOff x="0" y="0"/>
            <a:chExt cx="2293997" cy="1244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93998" cy="1244115"/>
            </a:xfrm>
            <a:custGeom>
              <a:avLst/>
              <a:gdLst/>
              <a:ahLst/>
              <a:cxnLst/>
              <a:rect r="r" b="b" t="t" l="l"/>
              <a:pathLst>
                <a:path h="1244115" w="2293998">
                  <a:moveTo>
                    <a:pt x="45331" y="0"/>
                  </a:moveTo>
                  <a:lnTo>
                    <a:pt x="2248666" y="0"/>
                  </a:lnTo>
                  <a:cubicBezTo>
                    <a:pt x="2273702" y="0"/>
                    <a:pt x="2293998" y="20296"/>
                    <a:pt x="2293998" y="45331"/>
                  </a:cubicBezTo>
                  <a:lnTo>
                    <a:pt x="2293998" y="1198784"/>
                  </a:lnTo>
                  <a:cubicBezTo>
                    <a:pt x="2293998" y="1223820"/>
                    <a:pt x="2273702" y="1244115"/>
                    <a:pt x="2248666" y="1244115"/>
                  </a:cubicBezTo>
                  <a:lnTo>
                    <a:pt x="45331" y="1244115"/>
                  </a:lnTo>
                  <a:cubicBezTo>
                    <a:pt x="20296" y="1244115"/>
                    <a:pt x="0" y="1223820"/>
                    <a:pt x="0" y="1198784"/>
                  </a:cubicBezTo>
                  <a:lnTo>
                    <a:pt x="0" y="45331"/>
                  </a:lnTo>
                  <a:cubicBezTo>
                    <a:pt x="0" y="20296"/>
                    <a:pt x="20296" y="0"/>
                    <a:pt x="45331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293997" cy="1301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36738" y="759408"/>
            <a:ext cx="8571287" cy="3171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2" tooltip="https://eri-internet.cz/uzitecne-odkazy/slovnik-pojmu/gyroskop"/>
              </a:rPr>
              <a:t>Gyroskop v mobilu je senzor, který měří úhlovou rychlost =&gt; </a:t>
            </a:r>
            <a:r>
              <a:rPr lang="en-US" b="true" sz="4499" i="true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  <a:hlinkClick r:id="rId3" tooltip="https://eri-internet.cz/uzitecne-odkazy/slovnik-pojmu/gyroskop"/>
              </a:rPr>
              <a:t>rychlost s jakou se zařízení otáčí v prostoru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0635" y="4900149"/>
            <a:ext cx="7976286" cy="462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9"/>
              </a:lnSpc>
              <a:spcBef>
                <a:spcPct val="0"/>
              </a:spcBef>
            </a:pPr>
            <a:r>
              <a:rPr lang="en-US" b="true" sz="37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 rozdíl od akcelerometru, který měří lineární zrychlení, gyroskop měří rotační pohyb. </a:t>
            </a:r>
            <a:r>
              <a:rPr lang="en-US" b="true" sz="370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4" tooltip="https://povedet-cz.eu/smieny/gyroskop-v-telefonu-co-to-je-a-princip-zaizeni-ve.html"/>
              </a:rPr>
              <a:t>Tyto dva senzory často spolupracují, aby poskytly komplexní informace o pohybu a orientaci zařízení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631" y="1718954"/>
            <a:ext cx="5901038" cy="71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5"/>
              </a:lnSpc>
              <a:spcBef>
                <a:spcPct val="0"/>
              </a:spcBef>
            </a:pPr>
            <a:r>
              <a:rPr lang="en-US" b="true" sz="36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Funguje na principu měření změn v úhlové rychlosti pomocí rotujících disků nebo vibračních struktur. </a:t>
            </a:r>
            <a:r>
              <a:rPr lang="en-US" b="true" sz="368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  <a:hlinkClick r:id="rId5" tooltip="https://povedet-cz.eu/smieny/gyroskop-v-telefonu-co-to-je-a-princip-zaizeni-ve.html"/>
              </a:rPr>
              <a:t>Když se telefon otáčí, gyroskop detekuje změny v orientaci a poskytuje data, která mohou být použita k různým účelům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47279" y="135499"/>
            <a:ext cx="476369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52715" y="4410563"/>
            <a:ext cx="642104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3503" y="1000371"/>
            <a:ext cx="617458" cy="1036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  <a:r>
              <a:rPr lang="en-US" b="true" sz="5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3081" y="1083171"/>
            <a:ext cx="10075959" cy="201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Dalšími senzory a technologiemi  pro měření kroků a fyzické aktivity jsou například GPS a barometr: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4172" y="4068280"/>
            <a:ext cx="6482384" cy="579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GPS </a:t>
            </a:r>
          </a:p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Sleduje polohu a rychlost pohybu</a:t>
            </a:r>
          </a:p>
          <a:p>
            <a:pPr algn="ctr">
              <a:lnSpc>
                <a:spcPts val="6299"/>
              </a:lnSpc>
            </a:pPr>
            <a:r>
              <a:rPr lang="en-US" sz="45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Užitečné pro měření vzdálenosti při venkovních aktivitách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124689" y="706704"/>
            <a:ext cx="6385328" cy="4788996"/>
          </a:xfrm>
          <a:custGeom>
            <a:avLst/>
            <a:gdLst/>
            <a:ahLst/>
            <a:cxnLst/>
            <a:rect r="r" b="b" t="t" l="l"/>
            <a:pathLst>
              <a:path h="4788996" w="6385328">
                <a:moveTo>
                  <a:pt x="0" y="0"/>
                </a:moveTo>
                <a:lnTo>
                  <a:pt x="6385328" y="0"/>
                </a:lnTo>
                <a:lnTo>
                  <a:pt x="6385328" y="4788996"/>
                </a:lnTo>
                <a:lnTo>
                  <a:pt x="0" y="4788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87179" y="3838319"/>
            <a:ext cx="2766161" cy="5856482"/>
          </a:xfrm>
          <a:custGeom>
            <a:avLst/>
            <a:gdLst/>
            <a:ahLst/>
            <a:cxnLst/>
            <a:rect r="r" b="b" t="t" l="l"/>
            <a:pathLst>
              <a:path h="5856482" w="2766161">
                <a:moveTo>
                  <a:pt x="0" y="0"/>
                </a:moveTo>
                <a:lnTo>
                  <a:pt x="2766161" y="0"/>
                </a:lnTo>
                <a:lnTo>
                  <a:pt x="2766161" y="5856482"/>
                </a:lnTo>
                <a:lnTo>
                  <a:pt x="0" y="5856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149" t="-1010" r="-93646" b="-9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08290" y="4068280"/>
            <a:ext cx="5997641" cy="579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9"/>
              </a:lnSpc>
            </a:pPr>
            <a:r>
              <a:rPr lang="en-US" sz="502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Barometr</a:t>
            </a:r>
          </a:p>
          <a:p>
            <a:pPr algn="ctr">
              <a:lnSpc>
                <a:spcPts val="6466"/>
              </a:lnSpc>
            </a:pPr>
            <a:r>
              <a:rPr lang="en-US" sz="461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Měří změny nadmořské výšky</a:t>
            </a:r>
          </a:p>
          <a:p>
            <a:pPr algn="ctr">
              <a:lnSpc>
                <a:spcPts val="6466"/>
              </a:lnSpc>
            </a:pPr>
            <a:r>
              <a:rPr lang="en-US" sz="461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Pomáhá detekovat chůzi do schodů nebo po svahu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729952" y="4908839"/>
            <a:ext cx="1458174" cy="47625"/>
            <a:chOff x="0" y="0"/>
            <a:chExt cx="384046" cy="1254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4046" cy="12543"/>
            </a:xfrm>
            <a:custGeom>
              <a:avLst/>
              <a:gdLst/>
              <a:ahLst/>
              <a:cxnLst/>
              <a:rect r="r" b="b" t="t" l="l"/>
              <a:pathLst>
                <a:path h="12543" w="384046">
                  <a:moveTo>
                    <a:pt x="6272" y="0"/>
                  </a:moveTo>
                  <a:lnTo>
                    <a:pt x="377774" y="0"/>
                  </a:lnTo>
                  <a:cubicBezTo>
                    <a:pt x="381238" y="0"/>
                    <a:pt x="384046" y="2808"/>
                    <a:pt x="384046" y="6272"/>
                  </a:cubicBezTo>
                  <a:lnTo>
                    <a:pt x="384046" y="6272"/>
                  </a:lnTo>
                  <a:cubicBezTo>
                    <a:pt x="384046" y="7935"/>
                    <a:pt x="383385" y="9530"/>
                    <a:pt x="382209" y="10706"/>
                  </a:cubicBezTo>
                  <a:cubicBezTo>
                    <a:pt x="381033" y="11882"/>
                    <a:pt x="379438" y="12543"/>
                    <a:pt x="37777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84046" cy="6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18784" y="4932651"/>
            <a:ext cx="1063320" cy="68407"/>
            <a:chOff x="0" y="0"/>
            <a:chExt cx="280051" cy="180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0051" cy="18017"/>
            </a:xfrm>
            <a:custGeom>
              <a:avLst/>
              <a:gdLst/>
              <a:ahLst/>
              <a:cxnLst/>
              <a:rect r="r" b="b" t="t" l="l"/>
              <a:pathLst>
                <a:path h="18017" w="280051">
                  <a:moveTo>
                    <a:pt x="9008" y="0"/>
                  </a:moveTo>
                  <a:lnTo>
                    <a:pt x="271043" y="0"/>
                  </a:lnTo>
                  <a:cubicBezTo>
                    <a:pt x="273432" y="0"/>
                    <a:pt x="275723" y="949"/>
                    <a:pt x="277413" y="2638"/>
                  </a:cubicBezTo>
                  <a:cubicBezTo>
                    <a:pt x="279102" y="4328"/>
                    <a:pt x="280051" y="6619"/>
                    <a:pt x="280051" y="9008"/>
                  </a:cubicBezTo>
                  <a:lnTo>
                    <a:pt x="280051" y="9008"/>
                  </a:lnTo>
                  <a:cubicBezTo>
                    <a:pt x="280051" y="13983"/>
                    <a:pt x="276018" y="18017"/>
                    <a:pt x="271043" y="18017"/>
                  </a:cubicBezTo>
                  <a:lnTo>
                    <a:pt x="9008" y="18017"/>
                  </a:lnTo>
                  <a:cubicBezTo>
                    <a:pt x="4033" y="18017"/>
                    <a:pt x="0" y="13983"/>
                    <a:pt x="0" y="9008"/>
                  </a:cubicBezTo>
                  <a:lnTo>
                    <a:pt x="0" y="9008"/>
                  </a:lnTo>
                  <a:cubicBezTo>
                    <a:pt x="0" y="4033"/>
                    <a:pt x="4033" y="0"/>
                    <a:pt x="900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0051" cy="75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99">
            <a:off x="-62156" y="-111328"/>
            <a:ext cx="18412311" cy="10509657"/>
          </a:xfrm>
          <a:custGeom>
            <a:avLst/>
            <a:gdLst/>
            <a:ahLst/>
            <a:cxnLst/>
            <a:rect r="r" b="b" t="t" l="l"/>
            <a:pathLst>
              <a:path h="10509657" w="18412311">
                <a:moveTo>
                  <a:pt x="0" y="223424"/>
                </a:moveTo>
                <a:lnTo>
                  <a:pt x="18286635" y="0"/>
                </a:lnTo>
                <a:lnTo>
                  <a:pt x="18412312" y="10286232"/>
                </a:lnTo>
                <a:lnTo>
                  <a:pt x="125677" y="10509656"/>
                </a:lnTo>
                <a:lnTo>
                  <a:pt x="0" y="223424"/>
                </a:lnTo>
                <a:close/>
              </a:path>
            </a:pathLst>
          </a:custGeom>
          <a:blipFill>
            <a:blip r:embed="rId2"/>
            <a:stretch>
              <a:fillRect l="-11772" t="-42650" r="-11992" b="-741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104254"/>
            <a:ext cx="8489538" cy="3225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Algoritmy a strojové učení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Zpracovávají data ze senzorů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Identifikují vzorce pohybu a filtrují nechtěné pohyby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Vylepšují přesnost měření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8722869" cy="447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Fitness aplikace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Shromažďují a interpretují data ze senzorů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Poskytují uživatelské rozhraní pro zobrazení statistik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Mohou odhadovat spálené kalorie na základě pohybu a osobních údajů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75409" y="1714720"/>
            <a:ext cx="7733132" cy="7418901"/>
            <a:chOff x="0" y="0"/>
            <a:chExt cx="862890" cy="827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890" cy="827827"/>
            </a:xfrm>
            <a:custGeom>
              <a:avLst/>
              <a:gdLst/>
              <a:ahLst/>
              <a:cxnLst/>
              <a:rect r="r" b="b" t="t" l="l"/>
              <a:pathLst>
                <a:path h="827827" w="862890">
                  <a:moveTo>
                    <a:pt x="431445" y="0"/>
                  </a:moveTo>
                  <a:cubicBezTo>
                    <a:pt x="193165" y="0"/>
                    <a:pt x="0" y="185315"/>
                    <a:pt x="0" y="413913"/>
                  </a:cubicBezTo>
                  <a:cubicBezTo>
                    <a:pt x="0" y="642512"/>
                    <a:pt x="193165" y="827827"/>
                    <a:pt x="431445" y="827827"/>
                  </a:cubicBezTo>
                  <a:cubicBezTo>
                    <a:pt x="669725" y="827827"/>
                    <a:pt x="862890" y="642512"/>
                    <a:pt x="862890" y="413913"/>
                  </a:cubicBezTo>
                  <a:cubicBezTo>
                    <a:pt x="862890" y="185315"/>
                    <a:pt x="669725" y="0"/>
                    <a:pt x="43144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0896" y="20459"/>
              <a:ext cx="701098" cy="729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1294" y="769289"/>
            <a:ext cx="4421361" cy="874842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6000">
              <a:off x="181330" y="154412"/>
              <a:ext cx="2258620" cy="4880394"/>
            </a:xfrm>
            <a:custGeom>
              <a:avLst/>
              <a:gdLst/>
              <a:ahLst/>
              <a:cxnLst/>
              <a:rect r="r" b="b" t="t" l="l"/>
              <a:pathLst>
                <a:path h="4880394" w="2258620">
                  <a:moveTo>
                    <a:pt x="2040723" y="204"/>
                  </a:moveTo>
                  <a:lnTo>
                    <a:pt x="1768943" y="678"/>
                  </a:lnTo>
                  <a:lnTo>
                    <a:pt x="1769043" y="57828"/>
                  </a:lnTo>
                  <a:cubicBezTo>
                    <a:pt x="1769156" y="122598"/>
                    <a:pt x="1715909" y="176031"/>
                    <a:pt x="1651139" y="176144"/>
                  </a:cubicBezTo>
                  <a:lnTo>
                    <a:pt x="602121" y="177975"/>
                  </a:lnTo>
                  <a:cubicBezTo>
                    <a:pt x="537351" y="178088"/>
                    <a:pt x="483918" y="124841"/>
                    <a:pt x="483805" y="60071"/>
                  </a:cubicBezTo>
                  <a:lnTo>
                    <a:pt x="483705" y="2921"/>
                  </a:lnTo>
                  <a:lnTo>
                    <a:pt x="209386" y="3400"/>
                  </a:lnTo>
                  <a:cubicBezTo>
                    <a:pt x="93816" y="3602"/>
                    <a:pt x="0" y="97745"/>
                    <a:pt x="202" y="213315"/>
                  </a:cubicBezTo>
                  <a:lnTo>
                    <a:pt x="7982" y="4671008"/>
                  </a:lnTo>
                  <a:cubicBezTo>
                    <a:pt x="8184" y="4786578"/>
                    <a:pt x="102327" y="4880394"/>
                    <a:pt x="217897" y="4880192"/>
                  </a:cubicBezTo>
                  <a:lnTo>
                    <a:pt x="2049234" y="4876996"/>
                  </a:lnTo>
                  <a:cubicBezTo>
                    <a:pt x="2164804" y="4876794"/>
                    <a:pt x="2258620" y="4782650"/>
                    <a:pt x="2258418" y="4667081"/>
                  </a:cubicBezTo>
                  <a:lnTo>
                    <a:pt x="2250638" y="209387"/>
                  </a:lnTo>
                  <a:cubicBezTo>
                    <a:pt x="2251707" y="93815"/>
                    <a:pt x="2157563" y="0"/>
                    <a:pt x="2040723" y="203"/>
                  </a:cubicBezTo>
                  <a:close/>
                </a:path>
              </a:pathLst>
            </a:custGeom>
            <a:blipFill>
              <a:blip r:embed="rId3"/>
              <a:stretch>
                <a:fillRect l="-18591" t="-28050" r="-19362" b="-997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4644643" y="1714720"/>
            <a:ext cx="3016811" cy="68407"/>
            <a:chOff x="0" y="0"/>
            <a:chExt cx="794551" cy="1801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4551" cy="18017"/>
            </a:xfrm>
            <a:custGeom>
              <a:avLst/>
              <a:gdLst/>
              <a:ahLst/>
              <a:cxnLst/>
              <a:rect r="r" b="b" t="t" l="l"/>
              <a:pathLst>
                <a:path h="18017" w="794551">
                  <a:moveTo>
                    <a:pt x="9008" y="0"/>
                  </a:moveTo>
                  <a:lnTo>
                    <a:pt x="785543" y="0"/>
                  </a:lnTo>
                  <a:cubicBezTo>
                    <a:pt x="787932" y="0"/>
                    <a:pt x="790223" y="949"/>
                    <a:pt x="791912" y="2638"/>
                  </a:cubicBezTo>
                  <a:cubicBezTo>
                    <a:pt x="793602" y="4328"/>
                    <a:pt x="794551" y="6619"/>
                    <a:pt x="794551" y="9008"/>
                  </a:cubicBezTo>
                  <a:lnTo>
                    <a:pt x="794551" y="9008"/>
                  </a:lnTo>
                  <a:cubicBezTo>
                    <a:pt x="794551" y="13983"/>
                    <a:pt x="790518" y="18017"/>
                    <a:pt x="785543" y="18017"/>
                  </a:cubicBezTo>
                  <a:lnTo>
                    <a:pt x="9008" y="18017"/>
                  </a:lnTo>
                  <a:cubicBezTo>
                    <a:pt x="4033" y="18017"/>
                    <a:pt x="0" y="13983"/>
                    <a:pt x="0" y="9008"/>
                  </a:cubicBezTo>
                  <a:lnTo>
                    <a:pt x="0" y="9008"/>
                  </a:lnTo>
                  <a:cubicBezTo>
                    <a:pt x="0" y="4033"/>
                    <a:pt x="4033" y="0"/>
                    <a:pt x="900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794551" cy="75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55971" y="6867206"/>
            <a:ext cx="1853029" cy="68407"/>
            <a:chOff x="0" y="0"/>
            <a:chExt cx="488040" cy="1801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88040" cy="18017"/>
            </a:xfrm>
            <a:custGeom>
              <a:avLst/>
              <a:gdLst/>
              <a:ahLst/>
              <a:cxnLst/>
              <a:rect r="r" b="b" t="t" l="l"/>
              <a:pathLst>
                <a:path h="18017" w="488040">
                  <a:moveTo>
                    <a:pt x="9008" y="0"/>
                  </a:moveTo>
                  <a:lnTo>
                    <a:pt x="479032" y="0"/>
                  </a:lnTo>
                  <a:cubicBezTo>
                    <a:pt x="484007" y="0"/>
                    <a:pt x="488040" y="4033"/>
                    <a:pt x="488040" y="9008"/>
                  </a:cubicBezTo>
                  <a:lnTo>
                    <a:pt x="488040" y="9008"/>
                  </a:lnTo>
                  <a:cubicBezTo>
                    <a:pt x="488040" y="11397"/>
                    <a:pt x="487091" y="13689"/>
                    <a:pt x="485402" y="15378"/>
                  </a:cubicBezTo>
                  <a:cubicBezTo>
                    <a:pt x="483713" y="17068"/>
                    <a:pt x="481421" y="18017"/>
                    <a:pt x="479032" y="18017"/>
                  </a:cubicBezTo>
                  <a:lnTo>
                    <a:pt x="9008" y="18017"/>
                  </a:lnTo>
                  <a:cubicBezTo>
                    <a:pt x="4033" y="18017"/>
                    <a:pt x="0" y="13983"/>
                    <a:pt x="0" y="9008"/>
                  </a:cubicBezTo>
                  <a:lnTo>
                    <a:pt x="0" y="9008"/>
                  </a:lnTo>
                  <a:cubicBezTo>
                    <a:pt x="0" y="4033"/>
                    <a:pt x="4033" y="0"/>
                    <a:pt x="900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488040" cy="75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000">
            <a:off x="-62156" y="-111328"/>
            <a:ext cx="18412311" cy="10509657"/>
          </a:xfrm>
          <a:custGeom>
            <a:avLst/>
            <a:gdLst/>
            <a:ahLst/>
            <a:cxnLst/>
            <a:rect r="r" b="b" t="t" l="l"/>
            <a:pathLst>
              <a:path h="10509657" w="18412311">
                <a:moveTo>
                  <a:pt x="0" y="223424"/>
                </a:moveTo>
                <a:lnTo>
                  <a:pt x="18286635" y="0"/>
                </a:lnTo>
                <a:lnTo>
                  <a:pt x="18412312" y="10286232"/>
                </a:lnTo>
                <a:lnTo>
                  <a:pt x="125677" y="10509656"/>
                </a:lnTo>
                <a:lnTo>
                  <a:pt x="0" y="223424"/>
                </a:lnTo>
                <a:close/>
              </a:path>
            </a:pathLst>
          </a:custGeom>
          <a:blipFill>
            <a:blip r:embed="rId2"/>
            <a:stretch>
              <a:fillRect l="-6979" t="-49824" r="-6979" b="-498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8296">
            <a:off x="1989058" y="4295292"/>
            <a:ext cx="5412012" cy="5412012"/>
          </a:xfrm>
          <a:custGeom>
            <a:avLst/>
            <a:gdLst/>
            <a:ahLst/>
            <a:cxnLst/>
            <a:rect r="r" b="b" t="t" l="l"/>
            <a:pathLst>
              <a:path h="5412012" w="5412012">
                <a:moveTo>
                  <a:pt x="0" y="0"/>
                </a:moveTo>
                <a:lnTo>
                  <a:pt x="5412012" y="0"/>
                </a:lnTo>
                <a:lnTo>
                  <a:pt x="5412012" y="5412011"/>
                </a:lnTo>
                <a:lnTo>
                  <a:pt x="0" y="541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1747" y="441334"/>
            <a:ext cx="6795378" cy="5096534"/>
          </a:xfrm>
          <a:custGeom>
            <a:avLst/>
            <a:gdLst/>
            <a:ahLst/>
            <a:cxnLst/>
            <a:rect r="r" b="b" t="t" l="l"/>
            <a:pathLst>
              <a:path h="5096534" w="6795378">
                <a:moveTo>
                  <a:pt x="0" y="0"/>
                </a:moveTo>
                <a:lnTo>
                  <a:pt x="6795378" y="0"/>
                </a:lnTo>
                <a:lnTo>
                  <a:pt x="6795378" y="5096534"/>
                </a:lnTo>
                <a:lnTo>
                  <a:pt x="0" y="509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5838" y="5755004"/>
            <a:ext cx="9163462" cy="350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Integrace s dalšími zařízeními</a:t>
            </a:r>
          </a:p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Některé telefony mohou spolupracovat s chytrými hodinkami nebo fitness náramky pro přesnější měření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48946"/>
            <a:ext cx="9638687" cy="308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true">
                <a:solidFill>
                  <a:srgbClr val="1F20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Uživatelské vstupy</a:t>
            </a:r>
          </a:p>
          <a:p>
            <a:pPr algn="ctr">
              <a:lnSpc>
                <a:spcPts val="6019"/>
              </a:lnSpc>
            </a:pPr>
            <a:r>
              <a:rPr lang="en-US" sz="42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Aplikace mohou požadovat informace o výšce, váze a věku pro přesnější odhady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019632" y="1499357"/>
            <a:ext cx="3135054" cy="71213"/>
            <a:chOff x="0" y="0"/>
            <a:chExt cx="825693" cy="187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5693" cy="18756"/>
            </a:xfrm>
            <a:custGeom>
              <a:avLst/>
              <a:gdLst/>
              <a:ahLst/>
              <a:cxnLst/>
              <a:rect r="r" b="b" t="t" l="l"/>
              <a:pathLst>
                <a:path h="18756" w="825693">
                  <a:moveTo>
                    <a:pt x="9378" y="0"/>
                  </a:moveTo>
                  <a:lnTo>
                    <a:pt x="816315" y="0"/>
                  </a:lnTo>
                  <a:cubicBezTo>
                    <a:pt x="818803" y="0"/>
                    <a:pt x="821188" y="988"/>
                    <a:pt x="822946" y="2747"/>
                  </a:cubicBezTo>
                  <a:cubicBezTo>
                    <a:pt x="824705" y="4505"/>
                    <a:pt x="825693" y="6891"/>
                    <a:pt x="825693" y="9378"/>
                  </a:cubicBezTo>
                  <a:lnTo>
                    <a:pt x="825693" y="9378"/>
                  </a:lnTo>
                  <a:cubicBezTo>
                    <a:pt x="825693" y="11865"/>
                    <a:pt x="824705" y="14250"/>
                    <a:pt x="822946" y="16009"/>
                  </a:cubicBezTo>
                  <a:cubicBezTo>
                    <a:pt x="821188" y="17768"/>
                    <a:pt x="818803" y="18756"/>
                    <a:pt x="816315" y="18756"/>
                  </a:cubicBezTo>
                  <a:lnTo>
                    <a:pt x="9378" y="18756"/>
                  </a:lnTo>
                  <a:cubicBezTo>
                    <a:pt x="6891" y="18756"/>
                    <a:pt x="4505" y="17768"/>
                    <a:pt x="2747" y="16009"/>
                  </a:cubicBezTo>
                  <a:cubicBezTo>
                    <a:pt x="988" y="14250"/>
                    <a:pt x="0" y="11865"/>
                    <a:pt x="0" y="9378"/>
                  </a:cubicBezTo>
                  <a:lnTo>
                    <a:pt x="0" y="9378"/>
                  </a:lnTo>
                  <a:cubicBezTo>
                    <a:pt x="0" y="6891"/>
                    <a:pt x="988" y="4505"/>
                    <a:pt x="2747" y="2747"/>
                  </a:cubicBezTo>
                  <a:cubicBezTo>
                    <a:pt x="4505" y="988"/>
                    <a:pt x="6891" y="0"/>
                    <a:pt x="937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25693" cy="7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022470" y="6463690"/>
            <a:ext cx="3023922" cy="71213"/>
            <a:chOff x="0" y="0"/>
            <a:chExt cx="796424" cy="1875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6424" cy="18756"/>
            </a:xfrm>
            <a:custGeom>
              <a:avLst/>
              <a:gdLst/>
              <a:ahLst/>
              <a:cxnLst/>
              <a:rect r="r" b="b" t="t" l="l"/>
              <a:pathLst>
                <a:path h="18756" w="796424">
                  <a:moveTo>
                    <a:pt x="9378" y="0"/>
                  </a:moveTo>
                  <a:lnTo>
                    <a:pt x="787046" y="0"/>
                  </a:lnTo>
                  <a:cubicBezTo>
                    <a:pt x="789533" y="0"/>
                    <a:pt x="791919" y="988"/>
                    <a:pt x="793677" y="2747"/>
                  </a:cubicBezTo>
                  <a:cubicBezTo>
                    <a:pt x="795436" y="4505"/>
                    <a:pt x="796424" y="6891"/>
                    <a:pt x="796424" y="9378"/>
                  </a:cubicBezTo>
                  <a:lnTo>
                    <a:pt x="796424" y="9378"/>
                  </a:lnTo>
                  <a:cubicBezTo>
                    <a:pt x="796424" y="11865"/>
                    <a:pt x="795436" y="14250"/>
                    <a:pt x="793677" y="16009"/>
                  </a:cubicBezTo>
                  <a:cubicBezTo>
                    <a:pt x="791919" y="17768"/>
                    <a:pt x="789533" y="18756"/>
                    <a:pt x="787046" y="18756"/>
                  </a:cubicBezTo>
                  <a:lnTo>
                    <a:pt x="9378" y="18756"/>
                  </a:lnTo>
                  <a:cubicBezTo>
                    <a:pt x="6891" y="18756"/>
                    <a:pt x="4505" y="17768"/>
                    <a:pt x="2747" y="16009"/>
                  </a:cubicBezTo>
                  <a:cubicBezTo>
                    <a:pt x="988" y="14250"/>
                    <a:pt x="0" y="11865"/>
                    <a:pt x="0" y="9378"/>
                  </a:cubicBezTo>
                  <a:lnTo>
                    <a:pt x="0" y="9378"/>
                  </a:lnTo>
                  <a:cubicBezTo>
                    <a:pt x="0" y="6891"/>
                    <a:pt x="988" y="4505"/>
                    <a:pt x="2747" y="2747"/>
                  </a:cubicBezTo>
                  <a:cubicBezTo>
                    <a:pt x="4505" y="988"/>
                    <a:pt x="6891" y="0"/>
                    <a:pt x="9378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6424" cy="759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DAGRvt6eYFE</dc:identifier>
  <dcterms:modified xsi:type="dcterms:W3CDTF">2011-08-01T06:04:30Z</dcterms:modified>
  <cp:revision>1</cp:revision>
  <dc:title>Jak funguje měření kroků a fyzické aktivity pomocí mobilního telefonu</dc:title>
</cp:coreProperties>
</file>